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372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70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233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632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308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858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214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018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141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64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505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1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" y="0"/>
            <a:ext cx="12182534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1584" y="18850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1584" y="2346708"/>
            <a:ext cx="1152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хранил и вел нас в течение всего прошедшего года и был верен нам,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если мы проявляли неверность (Рим. 3,3–4a; 2 Тим. 2,13);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Его неисчислимые милости, оказанные нам в прошедшем году (Быт. 32,10а).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Здесь уместно привести несколько личных свидетельств о Божьей верности в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истекшем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году;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прощает наши грехи и ошибки и предоставляет нам возможность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начать новый год в Его свободе (Мих. 7,18; Гал. 5,1).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1584" y="427911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583" y="4749573"/>
            <a:ext cx="1168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простил допущенную нами неверность и непостоянство в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следовании за Ним (1 Ин. 1,9);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простил нас за то, что недостаточно ценили Его верность;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способности простить причиненные друг другу обиды и огорчения, чтобы войти в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новый год в мире и единстве;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учил нас использовать любую, даже самую малую возможность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проявить нашу верность Ему (Лк. 16,10).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0465" y="456338"/>
            <a:ext cx="657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Подведение итогов года, 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покаяние, благодарение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0465" y="1264443"/>
            <a:ext cx="65733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>
                <a:latin typeface="Minion Pro" panose="02040503050306020203" pitchFamily="18" charset="0"/>
              </a:rPr>
              <a:t>«Бог верен…» (Рим. 3,4; 2 Кор. 1,18).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8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" y="0"/>
            <a:ext cx="121825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3296" y="16838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3296" y="2246125"/>
            <a:ext cx="1172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Его чудные обетования семьям, хранящим Ему верность (Втор. 7,9); 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добрые примеры верности и преданности Богу в старших поколениях христиан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Евр. 13,7);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наши семьи, живущие в любви и взаимном доверии; 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наше право и обязанность воспитывать своих детей в верности Господу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Притч. 2,20–22).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3296" y="36512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6279" y="4098081"/>
            <a:ext cx="11728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o том, чтобы верность Господу и Его заповедям была в наших семьях на первом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(3 Ин. 4);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наша верность Ему, наши надежность и ответственность служили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добрым примером нашим детям и внукам (2 Тим. 1,5);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взаимной верности в наших семьях;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наших детях, чтобы они оставались верными Ему;</a:t>
            </a:r>
          </a:p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 наших близких, которые еще не посвятили себя Господу или не сохранили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верность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Ему </a:t>
            </a:r>
            <a: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Пс. 36,27–28);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вдовах и одиноких, которым Бог желает явить Свою верность через наше служение </a:t>
            </a:r>
            <a: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Зах. 7,9–10).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18728" y="471388"/>
            <a:ext cx="65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Century Gothic" panose="020B0502020202020204" pitchFamily="34" charset="0"/>
              </a:rPr>
              <a:t>Молитва о семье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18728" y="898539"/>
            <a:ext cx="657332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«Итак, знай, что Господь, Бог твой, есть Бог, </a:t>
            </a:r>
            <a:r>
              <a:rPr lang="ru-RU" sz="1700" i="1" dirty="0" smtClean="0">
                <a:latin typeface="Minion Pro" panose="02040503050306020203" pitchFamily="18" charset="0"/>
              </a:rPr>
              <a:t>Бог </a:t>
            </a:r>
            <a:r>
              <a:rPr lang="ru-RU" sz="1700" i="1" dirty="0">
                <a:latin typeface="Minion Pro" panose="02040503050306020203" pitchFamily="18" charset="0"/>
              </a:rPr>
              <a:t>верный, Который хранит завет Свой и милость </a:t>
            </a:r>
            <a:r>
              <a:rPr lang="ru-RU" sz="1700" i="1" dirty="0" smtClean="0">
                <a:latin typeface="Minion Pro" panose="02040503050306020203" pitchFamily="18" charset="0"/>
              </a:rPr>
              <a:t>к </a:t>
            </a:r>
            <a:r>
              <a:rPr lang="ru-RU" sz="1700" i="1" dirty="0">
                <a:latin typeface="Minion Pro" panose="02040503050306020203" pitchFamily="18" charset="0"/>
              </a:rPr>
              <a:t>любящим Его и сохраняющим заповеди Его </a:t>
            </a:r>
            <a:r>
              <a:rPr lang="ru-RU" sz="1700" i="1" dirty="0" smtClean="0">
                <a:latin typeface="Minion Pro" panose="02040503050306020203" pitchFamily="18" charset="0"/>
              </a:rPr>
              <a:t>до </a:t>
            </a:r>
            <a:r>
              <a:rPr lang="ru-RU" sz="1700" i="1" dirty="0">
                <a:latin typeface="Minion Pro" panose="02040503050306020203" pitchFamily="18" charset="0"/>
              </a:rPr>
              <a:t>тысячи родов» (Втор. 7,9).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3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" y="0"/>
            <a:ext cx="121825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2440" y="16747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2439" y="2127252"/>
            <a:ext cx="1164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Сам созидает Свою церковь и непременно доведет начатое до конца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Фил. 1,6);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нашу поместную церковь, за присоединившихся к ней в прошлом году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новых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членов;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доверил нам различные служения в Своей церкви (1 Тим. 1,12);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всех тружеников, верно совершающих труд в церкви.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2440" y="35575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2438" y="4002182"/>
            <a:ext cx="11641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наша верность в служении Ему отвечала требованиям Слова Божьего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(2 Пар. 19,9; Пс. 100,6; 1 Кор. 4,2; Кол. 1,9–12);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различных служениях в поместной церкви, совершаемых верными тружениками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Кол. 3,23);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новых работниках в церкви;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благословении проектов церкви, запланированных на 2018 год, и материальных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средствах для них  (Пс. 89,17; Гал. 6,8–10);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во взаимоотношениях друг с другом Он помогал нам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руководствоваться искренней любовью (Притч. 27,6; 3 Ин. 5);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 вернуться на истинный путь тем христианам, которые не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сохранили Ему верность.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72424" y="507302"/>
            <a:ext cx="6573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Молитва о церкви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и служении в ней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72424" y="1121682"/>
            <a:ext cx="6573327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«Верен Бог, Которым вы призваны в общение Сына </a:t>
            </a:r>
          </a:p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Его Иисуса Христа, Господа нашего» (1 Кор. 1,9).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1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" y="0"/>
            <a:ext cx="121825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584" y="16394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1584" y="2101091"/>
            <a:ext cx="11710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Сам является Словом (Ин. 1,1) и бодрствует над Его исполнением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(Пс. 32,4; Иер. 1,12б; 2 Кор. 1,18–20);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дарованную нам уникальную книгу Библию, содержащую многочисленные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примеры верности (напр., Евр. 11);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Духа Святого, с любовью наставляющего нас на всякую истину (Ин. 16,13);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христианские миссии и издательства, которые верно переводят Слово Божье на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разные языки, издают его и распространяют среди многих народов (Мф. 24,14).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584" y="40792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1582" y="4531388"/>
            <a:ext cx="11817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наша жизнь соответствовала Его учению и была для окружающих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«письмом Христовым» (2 Кор. 3,3);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всех возвещающих Слово Божье в нашей церкви и во всем мире, чтобы они верно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передавали людям Божью истину (Пс. 39,11; Притч. 14,5a; 2 Тим. 2,2);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дал нам стремление участвовать в благовестии о Нем людям и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народам, еще не знающим Христа (Рим. 15,20–21);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духовном пробуждении в нашей местности и стране;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об израильском народе, чтобы он уверовал в Иисуса Христа как Мессию 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покаялся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Ним.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70672" y="494984"/>
            <a:ext cx="6573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az-Cyrl-AZ" sz="2400" dirty="0">
                <a:latin typeface="Century Gothic" panose="020B0502020202020204" pitchFamily="34" charset="0"/>
              </a:rPr>
              <a:t>Молитва о распространении </a:t>
            </a:r>
          </a:p>
          <a:p>
            <a:pPr algn="ctr">
              <a:lnSpc>
                <a:spcPct val="80000"/>
              </a:lnSpc>
            </a:pPr>
            <a:r>
              <a:rPr lang="az-Cyrl-AZ" sz="2400" dirty="0">
                <a:latin typeface="Century Gothic" panose="020B0502020202020204" pitchFamily="34" charset="0"/>
              </a:rPr>
              <a:t>Евангелия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70672" y="1131948"/>
            <a:ext cx="6573327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«Итак, молитесь... братия, </a:t>
            </a:r>
            <a:r>
              <a:rPr lang="ru-RU" sz="1700" i="1" dirty="0" smtClean="0">
                <a:latin typeface="Minion Pro" panose="02040503050306020203" pitchFamily="18" charset="0"/>
              </a:rPr>
              <a:t>чтобы слово Господне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i="1" dirty="0" smtClean="0">
                <a:latin typeface="Minion Pro" panose="02040503050306020203" pitchFamily="18" charset="0"/>
              </a:rPr>
              <a:t>распространялось и прославлялось…» (2 Фес. 3,1).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00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" y="0"/>
            <a:ext cx="121825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584" y="18861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1583" y="2347802"/>
            <a:ext cx="11705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Его верность, которая лежит в основе всех Его благословений, всех наших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успехов и радостей (Втор. 32,3–4; Пс. 85,15);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мир в стране, если нам посчастливилось жить там, где нет войны;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дает нам пищу, одежду, кров, работу и все потребное для жизни и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благочестия (2 Петр. 1,3).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584" y="386705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1582" y="4337520"/>
            <a:ext cx="11710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мире на нашей земной родине и в тех странах, где идут войны (Иер. 29,7);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правителях и всех начальствующих, чтобы они осознавали свою зависимость от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Него и верно исполняли свой долг перед Богом и людьми (Дан. 6,4–5);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наших друзьях, соседях, соучениках и сотрудниках, которые еще далеки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Христа;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сохранил нас от неверности, даже если она прельщает нас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кажущейся выгодой (Притч. 28,20; Евр. 10,23);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верном понимании своего личного долга, особенно перед нуждающимися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(Притч. 24,11–12; Мф. 25,32–46; Евр. 10,24).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89848" y="444782"/>
            <a:ext cx="625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Century Gothic" panose="020B0502020202020204" pitchFamily="34" charset="0"/>
              </a:rPr>
              <a:t>Молитва о нашей стране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89849" y="846055"/>
            <a:ext cx="625415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«По милости Господа мы не исчезли, ибо милосердие </a:t>
            </a:r>
          </a:p>
          <a:p>
            <a:pPr algn="ctr">
              <a:lnSpc>
                <a:spcPct val="9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Его не истощилось. Оно обновляется каждое утро; </a:t>
            </a:r>
          </a:p>
          <a:p>
            <a:pPr algn="ctr">
              <a:lnSpc>
                <a:spcPct val="9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велика верность Твоя!» (Пл. Иер. 3,22б–23).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51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" y="0"/>
            <a:ext cx="121825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0728" y="17387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0728" y="2200404"/>
            <a:ext cx="11701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Сам переносил страдания и стал для нас примером верности даже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 смерти на Голгофском кресте (Евр. 2,17; 12,2–3);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предупредил нас о трудностях и обещал Свою верную помощь в их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преодолении (Пс. 145,5–9; Мр. 13,13; 2 Фес. 3,3; Откр. 2,10);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страдания ради Евангелия приближают нас к Нему и друг к другу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Евр. 10,32–34);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свободу вероисповедания, которая еще есть во многих странах.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0728" y="40687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0727" y="4539262"/>
            <a:ext cx="11696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наши друзья, терпящие крайнюю нужду в зонах стихийных бедствий,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войн, эпидемий, голода и преследований, остались верными Богу (1 Петр. 4,19);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жизнь христиан, перeносящих страдания, была достойна подражания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(2 Кор. 6,4–10);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 нам преодолеть равнодушие к судьбам страждущих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христиан и ревностно оказывать им практическую помощь (1 Ин. 3,16–18; Евр. 13,1–3);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личной верности и доверии Ему, чтобы без сомнений и ропота переносить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лишения ради Христа (Лк. 9,23; 2 Тим. 2,3; 3,10–12).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77706" y="508671"/>
            <a:ext cx="6366294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Молитва о гонимых и страждущих </a:t>
            </a:r>
          </a:p>
          <a:p>
            <a:pPr algn="ctr">
              <a:lnSpc>
                <a:spcPct val="7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братьях и сестрах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77706" y="1001652"/>
            <a:ext cx="6366293" cy="66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«...Верен Бог, Который не попустит вам быть искушаемыми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1700" i="1" dirty="0" smtClean="0">
                <a:latin typeface="Minion Pro" panose="02040503050306020203" pitchFamily="18" charset="0"/>
              </a:rPr>
              <a:t>сверх </a:t>
            </a:r>
            <a:r>
              <a:rPr lang="ru-RU" sz="1700" i="1" dirty="0">
                <a:latin typeface="Minion Pro" panose="02040503050306020203" pitchFamily="18" charset="0"/>
              </a:rPr>
              <a:t>сил, но при искушении даст и облегчение, так чтобы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1700" i="1" dirty="0" smtClean="0">
                <a:latin typeface="Minion Pro" panose="02040503050306020203" pitchFamily="18" charset="0"/>
              </a:rPr>
              <a:t>вы </a:t>
            </a:r>
            <a:r>
              <a:rPr lang="ru-RU" sz="1700" i="1" dirty="0">
                <a:latin typeface="Minion Pro" panose="02040503050306020203" pitchFamily="18" charset="0"/>
              </a:rPr>
              <a:t>могли перенести» (1 Koр. 10,13б).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39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82534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0728" y="19711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0727" y="2432798"/>
            <a:ext cx="11696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всем верным христианам Он приготовил прекрасное будущее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Лк. 12,35–38);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чудный план спасения и бесценное право участвовать в Его небесной славе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Ин. 17,24);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– верный Гарант нашего спасения (1 Фес. 5,24).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0728" y="382191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0726" y="4292374"/>
            <a:ext cx="11701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ясном понимании того, что истинная верность Богу возможна лишь при тесном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единении с Ним (Ин. 15,5–8);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помогал нам решительно отвергать мирские ценности и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общественное положение, если они препятствуют нашей верности Господу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 Ин. 2,15–17);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временные трудности не заслоняли от нас вечные небесные ценности </a:t>
            </a:r>
            <a: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Евр. 10,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35–39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 нам ожидать Его пришествия в чистоте и святости, 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верно служа Христу и ближним (1 Петр. 1,10-11).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02058" y="575315"/>
            <a:ext cx="6133382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300" dirty="0">
                <a:latin typeface="Century Gothic" panose="020B0502020202020204" pitchFamily="34" charset="0"/>
              </a:rPr>
              <a:t>Молитва о верности </a:t>
            </a:r>
          </a:p>
          <a:p>
            <a:pPr algn="ctr">
              <a:lnSpc>
                <a:spcPct val="70000"/>
              </a:lnSpc>
            </a:pPr>
            <a:r>
              <a:rPr lang="ru-RU" sz="2300" dirty="0">
                <a:latin typeface="Century Gothic" panose="020B0502020202020204" pitchFamily="34" charset="0"/>
              </a:rPr>
              <a:t>до славной встречи с Господом</a:t>
            </a:r>
            <a:endParaRPr lang="de-DE" sz="2300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10619" y="1163631"/>
            <a:ext cx="651743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«…Хорошо, добрый и верный раб! </a:t>
            </a:r>
            <a:r>
              <a:rPr lang="ru-RU" sz="1700" i="1" dirty="0" smtClean="0">
                <a:latin typeface="Minion Pro" panose="02040503050306020203" pitchFamily="18" charset="0"/>
              </a:rPr>
              <a:t>в </a:t>
            </a:r>
            <a:r>
              <a:rPr lang="ru-RU" sz="1700" i="1" dirty="0">
                <a:latin typeface="Minion Pro" panose="02040503050306020203" pitchFamily="18" charset="0"/>
              </a:rPr>
              <a:t>малом ты был верен, над многим тебя поставлю; </a:t>
            </a:r>
            <a:r>
              <a:rPr lang="ru-RU" sz="1700" i="1" dirty="0" smtClean="0">
                <a:latin typeface="Minion Pro" panose="02040503050306020203" pitchFamily="18" charset="0"/>
              </a:rPr>
              <a:t>войди </a:t>
            </a:r>
            <a:r>
              <a:rPr lang="ru-RU" sz="1700" i="1" dirty="0">
                <a:latin typeface="Minion Pro" panose="02040503050306020203" pitchFamily="18" charset="0"/>
              </a:rPr>
              <a:t>в радость господина твоего» (Мф. 25,21).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98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662</Words>
  <Application>Microsoft Office PowerPoint</Application>
  <PresentationFormat>Breitbild</PresentationFormat>
  <Paragraphs>98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Minion Pro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</dc:creator>
  <cp:lastModifiedBy>Gerd</cp:lastModifiedBy>
  <cp:revision>19</cp:revision>
  <dcterms:created xsi:type="dcterms:W3CDTF">2017-10-13T09:08:43Z</dcterms:created>
  <dcterms:modified xsi:type="dcterms:W3CDTF">2017-10-24T10:11:40Z</dcterms:modified>
</cp:coreProperties>
</file>