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11278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299844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15456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75542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58121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03851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2568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0229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05121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00434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22711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689EB-A123-4B99-9A27-68DC9BE00243}" type="datetimeFigureOut">
              <a:rPr lang="de-DE" smtClean="0"/>
              <a:t>24.10.2017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62E25-E31F-4D60-96C1-E69B9606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52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"/>
            <a:ext cx="9144000" cy="685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"/>
            <a:ext cx="9144000" cy="685409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15009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мы благодарим Господа</a:t>
            </a:r>
            <a:endParaRPr lang="de-D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196266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Он хранил и вел нас в течение всего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прошедшего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года и был верен нам,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даже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если мы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проявляли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неверность (Рим. 3,3–4a; 2 Тим. 2,13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);</a:t>
            </a:r>
            <a:endParaRPr lang="de-DE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Его неисчислимые милости, оказанные нам в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прошедшем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году (Быт. 32,10а).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Здесь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уместно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привести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несколько личных свидетельств о Божьей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верности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истекшем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году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;</a:t>
            </a:r>
            <a:endParaRPr lang="de-DE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Он прощает наши грехи и ошибки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предоставляет нам возможность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начать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новый год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Его свободе (Мих. 7,18; Гал. 5,1).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38950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мы молимся Господу</a:t>
            </a:r>
            <a:endParaRPr lang="de-D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1" y="4365525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Он простил допущенную нами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неверность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и непостоянство в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следовании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за Ним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 Ин. 1,9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);</a:t>
            </a:r>
            <a:endParaRPr lang="de-DE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Он простил нас за то, что недостаточно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ценили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Его верность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;</a:t>
            </a:r>
            <a:endParaRPr lang="de-DE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способности простить причиненные друг другу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обиды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и огорчения, чтобы войти в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новый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год в мире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единстве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;</a:t>
            </a:r>
            <a:endParaRPr lang="de-DE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Он учил нас использовать любую, даже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самую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малую возможность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проявить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нашу верность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Ему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(Лк. 16,10).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355017" y="215664"/>
            <a:ext cx="6573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Подведение итогов года, </a:t>
            </a:r>
          </a:p>
          <a:p>
            <a:pPr algn="ctr"/>
            <a:r>
              <a:rPr lang="ru-RU" sz="2400" dirty="0">
                <a:latin typeface="Century Gothic" panose="020B0502020202020204" pitchFamily="34" charset="0"/>
              </a:rPr>
              <a:t>покаяние, благодарение</a:t>
            </a:r>
            <a:endParaRPr lang="de-DE" sz="2400" dirty="0"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355017" y="1023769"/>
            <a:ext cx="65733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i="1" dirty="0">
                <a:latin typeface="Minion Pro" panose="02040503050306020203" pitchFamily="18" charset="0"/>
              </a:rPr>
              <a:t>«Бог верен…» (Рим. 3,4; 2 Кор. 1,18).</a:t>
            </a:r>
            <a:endParaRPr lang="de-DE" sz="1700" i="1" dirty="0"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685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321" end="4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charRg st="321" end="4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charRg st="321" end="4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charRg st="321" end="4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95" end="4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charRg st="295" end="4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charRg st="295" end="4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charRg st="295" end="4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"/>
            <a:ext cx="9144000" cy="685409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70672" y="207038"/>
            <a:ext cx="657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400" dirty="0">
                <a:latin typeface="Century Gothic" panose="020B0502020202020204" pitchFamily="34" charset="0"/>
              </a:rPr>
              <a:t>Молитва о семье</a:t>
            </a:r>
            <a:endParaRPr lang="de-DE" sz="2400" dirty="0">
              <a:latin typeface="Century Gothic" panose="020B0502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70672" y="634189"/>
            <a:ext cx="6573327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700" i="1" dirty="0">
                <a:latin typeface="Minion Pro" panose="02040503050306020203" pitchFamily="18" charset="0"/>
              </a:rPr>
              <a:t>«Итак, знай, что Господь, Бог твой, есть Бог, </a:t>
            </a:r>
            <a:r>
              <a:rPr lang="ru-RU" sz="1700" i="1" dirty="0" smtClean="0">
                <a:latin typeface="Minion Pro" panose="02040503050306020203" pitchFamily="18" charset="0"/>
              </a:rPr>
              <a:t>Бог </a:t>
            </a:r>
            <a:r>
              <a:rPr lang="ru-RU" sz="1700" i="1" dirty="0">
                <a:latin typeface="Minion Pro" panose="02040503050306020203" pitchFamily="18" charset="0"/>
              </a:rPr>
              <a:t>верный, Который хранит завет Свой и милость </a:t>
            </a:r>
            <a:r>
              <a:rPr lang="ru-RU" sz="1700" i="1" dirty="0" smtClean="0">
                <a:latin typeface="Minion Pro" panose="02040503050306020203" pitchFamily="18" charset="0"/>
              </a:rPr>
              <a:t>к </a:t>
            </a:r>
            <a:r>
              <a:rPr lang="ru-RU" sz="1700" i="1" dirty="0">
                <a:latin typeface="Minion Pro" panose="02040503050306020203" pitchFamily="18" charset="0"/>
              </a:rPr>
              <a:t>любящим Его и сохраняющим заповеди Его </a:t>
            </a:r>
            <a:r>
              <a:rPr lang="ru-RU" sz="1700" i="1" dirty="0" smtClean="0">
                <a:latin typeface="Minion Pro" panose="02040503050306020203" pitchFamily="18" charset="0"/>
              </a:rPr>
              <a:t>до </a:t>
            </a:r>
            <a:r>
              <a:rPr lang="ru-RU" sz="1700" i="1" dirty="0">
                <a:latin typeface="Minion Pro" panose="02040503050306020203" pitchFamily="18" charset="0"/>
              </a:rPr>
              <a:t>тысячи родов» (Втор. 7,9).</a:t>
            </a:r>
            <a:endParaRPr lang="de-DE" sz="1700" i="1" dirty="0">
              <a:latin typeface="Minion Pro" panose="02040503050306020203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15009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мы благодарим Господа</a:t>
            </a:r>
            <a:endParaRPr lang="de-D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96266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Его чудные обетования семьям, хранящим Ему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верность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(Втор. 7,9); </a:t>
            </a:r>
            <a:endParaRPr lang="de-DE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добрые примеры верности и преданности Богу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старших поколениях христиан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Евр. 13,7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);</a:t>
            </a:r>
            <a:endParaRPr lang="de-DE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наши семьи, живущие в любви и взаимном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доверии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; </a:t>
            </a:r>
            <a:endParaRPr lang="de-DE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наше право и обязанность воспитывать своих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детей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 верности Господу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Притч. 2,20–22).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39899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мы молимся Господу</a:t>
            </a:r>
            <a:endParaRPr lang="de-D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-1" y="4348273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o том, чтобы верность Господу и Его заповедям была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наших семьях на первом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месте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(3 Ин. 4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);</a:t>
            </a:r>
            <a:endParaRPr lang="de-DE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наша верность Ему, наши надежность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ответственность служили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добрым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примером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нашим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детям и внукам (2 Тим. 1,5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);</a:t>
            </a:r>
            <a:endParaRPr lang="de-DE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взаимной верности в наших семьях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;</a:t>
            </a:r>
            <a:endParaRPr lang="de-DE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наших детях, чтобы они оставались верными Ему;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о наших близких, которые еще не посвятили себя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Господу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или не сохранили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верность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Ему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Пс. 36,27–28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);</a:t>
            </a:r>
            <a:endParaRPr lang="de-DE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вдовах и одиноких, которым Бог желает явить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Свою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верность через наше служение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Зах. 7,9–10).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3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20" end="3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charRg st="220" end="3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charRg st="220" end="3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charRg st="220" end="3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6" end="5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charRg st="426" end="5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charRg st="426" end="5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charRg st="426" end="5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"/>
            <a:ext cx="9144000" cy="685409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70672" y="267420"/>
            <a:ext cx="657332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>
                <a:latin typeface="Century Gothic" panose="020B0502020202020204" pitchFamily="34" charset="0"/>
              </a:rPr>
              <a:t>Молитва о церкви </a:t>
            </a:r>
          </a:p>
          <a:p>
            <a:pPr algn="ctr">
              <a:lnSpc>
                <a:spcPct val="80000"/>
              </a:lnSpc>
            </a:pPr>
            <a:r>
              <a:rPr lang="ru-RU" sz="2400" dirty="0">
                <a:latin typeface="Century Gothic" panose="020B0502020202020204" pitchFamily="34" charset="0"/>
              </a:rPr>
              <a:t>и служении в ней</a:t>
            </a:r>
            <a:endParaRPr lang="de-DE" sz="2400" dirty="0">
              <a:latin typeface="Century Gothic" panose="020B0502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70672" y="881800"/>
            <a:ext cx="6573327" cy="52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700" i="1" dirty="0">
                <a:latin typeface="Minion Pro" panose="02040503050306020203" pitchFamily="18" charset="0"/>
              </a:rPr>
              <a:t>«Верен Бог, Которым вы призваны в общение Сына </a:t>
            </a:r>
          </a:p>
          <a:p>
            <a:pPr algn="ctr">
              <a:lnSpc>
                <a:spcPct val="80000"/>
              </a:lnSpc>
            </a:pPr>
            <a:r>
              <a:rPr lang="ru-RU" sz="1700" i="1" dirty="0">
                <a:latin typeface="Minion Pro" panose="02040503050306020203" pitchFamily="18" charset="0"/>
              </a:rPr>
              <a:t>Его Иисуса Христа, Господа нашего» (1 Кор. 1,9).</a:t>
            </a:r>
            <a:endParaRPr lang="de-DE" sz="1700" i="1" dirty="0">
              <a:latin typeface="Minion Pro" panose="02040503050306020203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15009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мы благодарим Господа</a:t>
            </a:r>
            <a:endParaRPr lang="de-D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96266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Он Сам созидает Свою церковь и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непременно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доведет начатое до конца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Фил. 1,6);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нашу поместную церковь, за присоединившихся к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ней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 прошлом году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новых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членов;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Он доверил нам различные служения в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Своей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церкви (1 Тим. 1,12);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всех тружеников, верно совершающих труд в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церкви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35758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мы молимся Господу</a:t>
            </a:r>
            <a:endParaRPr lang="de-D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-1" y="4020469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наша верность в служении Ему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отвечала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требованиям Слова Божьего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2 Пар. 19,9;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Пс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100,6; 1 Кор. 4,2; Кол. 1,9–12);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различных служениях в поместной церкви,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совершаемых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верными тружениками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Кол. 3,23);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новых работниках в церкви;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благословении проектов церкви, запланированных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2018 год, и материальных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средствах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для них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Пс. 89,17; Гал. 6,8–10);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во взаимоотношениях друг с другом Он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помогал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нам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руководствоваться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искренней любовью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Притч. 27,6; 3 Ин. 5);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Он помог вернуться на истинный путь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тем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христианам, которые не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сохранили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Ему верность.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1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"/>
            <a:ext cx="9144000" cy="685409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70672" y="284672"/>
            <a:ext cx="657332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az-Cyrl-AZ" sz="2400" dirty="0">
                <a:latin typeface="Century Gothic" panose="020B0502020202020204" pitchFamily="34" charset="0"/>
              </a:rPr>
              <a:t>Молитва о распространении </a:t>
            </a:r>
          </a:p>
          <a:p>
            <a:pPr algn="ctr">
              <a:lnSpc>
                <a:spcPct val="80000"/>
              </a:lnSpc>
            </a:pPr>
            <a:r>
              <a:rPr lang="az-Cyrl-AZ" sz="2400" dirty="0">
                <a:latin typeface="Century Gothic" panose="020B0502020202020204" pitchFamily="34" charset="0"/>
              </a:rPr>
              <a:t>Евангелия</a:t>
            </a:r>
            <a:endParaRPr lang="de-DE" sz="2400" dirty="0">
              <a:latin typeface="Century Gothic" panose="020B0502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70672" y="921636"/>
            <a:ext cx="6573327" cy="52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700" i="1" dirty="0">
                <a:latin typeface="Minion Pro" panose="02040503050306020203" pitchFamily="18" charset="0"/>
              </a:rPr>
              <a:t>«Итак, молитесь... братия, </a:t>
            </a:r>
            <a:r>
              <a:rPr lang="ru-RU" sz="1700" i="1" dirty="0" smtClean="0">
                <a:latin typeface="Minion Pro" panose="02040503050306020203" pitchFamily="18" charset="0"/>
              </a:rPr>
              <a:t>чтобы слово Господне </a:t>
            </a:r>
            <a:endParaRPr lang="de-DE" sz="1700" i="1" dirty="0" smtClean="0">
              <a:latin typeface="Minion Pro" panose="02040503050306020203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700" i="1" dirty="0" smtClean="0">
                <a:latin typeface="Minion Pro" panose="02040503050306020203" pitchFamily="18" charset="0"/>
              </a:rPr>
              <a:t>распространялось и прославлялось…» (2 Фес. 3,1).</a:t>
            </a:r>
            <a:endParaRPr lang="de-DE" sz="1700" i="1" dirty="0">
              <a:latin typeface="Minion Pro" panose="02040503050306020203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15009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мы благодарим Господа</a:t>
            </a:r>
            <a:endParaRPr lang="de-D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96266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Он Сам является Словом (Ин. 1,1) и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бодрствует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над Его исполнением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Пс. 32,4; Иер. 1,12б;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Кор. 1,18–20);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дарованную нам уникальную книгу Библию,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содержащую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многочисленные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примеры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верности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напр., Евр. 11);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Духа Святого, с любовью наставляющего нас на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всякую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истину (Ин. 16,13);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христианские миссии и издательства, которые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верно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переводят Слово Божье на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разные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языки,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издают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его и распространяют среди многих народов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Мф. 24,14).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38950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мы молимся Господу</a:t>
            </a:r>
            <a:endParaRPr lang="de-D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-1" y="4365525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наша жизнь соответствовала Его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учению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и была для окружающих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письмом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Христовым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» (2 Кор. 3,3);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всех возвещающих Слово Божье в нашей церкви и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во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всем мире, чтобы они верно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передавали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людям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Божью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истину (Пс. 39,11; Притч. 14,5a; 2 Тим. 2,2);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Он дал нам стремление участвовать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благовестии о Нем людям и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народам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еще не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знающим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Христа (Рим. 15,20–21);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духовном пробуждении в нашей местности и стране;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об израильском народе, чтобы он уверовал в Иисуса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Христа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как Мессию и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покаялся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перед Ним.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005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"/>
            <a:ext cx="9144000" cy="685409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889848" y="207038"/>
            <a:ext cx="6254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400" dirty="0">
                <a:latin typeface="Century Gothic" panose="020B0502020202020204" pitchFamily="34" charset="0"/>
              </a:rPr>
              <a:t>Молитва о нашей стране</a:t>
            </a:r>
            <a:endParaRPr lang="de-DE" sz="2400" dirty="0">
              <a:latin typeface="Century Gothic" panose="020B0502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89849" y="608311"/>
            <a:ext cx="625415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700" i="1" dirty="0">
                <a:latin typeface="Minion Pro" panose="02040503050306020203" pitchFamily="18" charset="0"/>
              </a:rPr>
              <a:t>«По милости Господа мы не исчезли, ибо милосердие </a:t>
            </a:r>
          </a:p>
          <a:p>
            <a:pPr algn="ctr">
              <a:lnSpc>
                <a:spcPct val="90000"/>
              </a:lnSpc>
            </a:pPr>
            <a:r>
              <a:rPr lang="ru-RU" sz="1700" i="1" dirty="0">
                <a:latin typeface="Minion Pro" panose="02040503050306020203" pitchFamily="18" charset="0"/>
              </a:rPr>
              <a:t>Его не истощилось. Оно обновляется каждое утро; </a:t>
            </a:r>
          </a:p>
          <a:p>
            <a:pPr algn="ctr">
              <a:lnSpc>
                <a:spcPct val="90000"/>
              </a:lnSpc>
            </a:pPr>
            <a:r>
              <a:rPr lang="ru-RU" sz="1700" i="1" dirty="0">
                <a:latin typeface="Minion Pro" panose="02040503050306020203" pitchFamily="18" charset="0"/>
              </a:rPr>
              <a:t>велика верность Твоя!» (Пл. Иер. 3,22б–23).</a:t>
            </a:r>
            <a:endParaRPr lang="de-DE" sz="1700" i="1" dirty="0">
              <a:latin typeface="Minion Pro" panose="02040503050306020203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165626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мы благодарим Господа</a:t>
            </a:r>
            <a:endParaRPr lang="de-D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211793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Его верность, которая лежит в основе всех Его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благословений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всех наших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успехов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и радостей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Втор. 32,3–4; Пс. 85,15);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мир в стране, если нам посчастливилось жить там,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где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нет войны;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Он дает нам пищу, одежду, кров, работу и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все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потребное для жизни и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благочестия 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2 Петр. 1,3).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38950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мы молимся Господу</a:t>
            </a:r>
            <a:endParaRPr lang="de-D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-1" y="4365525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мире на нашей земной родине и в тех странах, где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идут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войны (Иер. 29,7);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правителях и всех начальствующих, чтобы они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осознавали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свою зависимость от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Него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и верно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исполняли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свой долг перед Богом и людьми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Дан. 6,4–5);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наших друзьях, соседях, соучениках и сотрудниках,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которые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еще далеки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от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Христа;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Он сохранил нас от неверности, даже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если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она прельщает нас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кажущейся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выгодой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Притч. 28,20; Евр. 10,23);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верном понимании своего личного долга, особенно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перед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нуждающимися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Притч. 24,11–12;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Мф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25,32–46; Евр. 10,24).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51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"/>
            <a:ext cx="9144000" cy="685409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777706" y="258794"/>
            <a:ext cx="6366294" cy="613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dirty="0">
                <a:latin typeface="Century Gothic" panose="020B0502020202020204" pitchFamily="34" charset="0"/>
              </a:rPr>
              <a:t>Молитва о гонимых и страждущих </a:t>
            </a:r>
          </a:p>
          <a:p>
            <a:pPr algn="ctr">
              <a:lnSpc>
                <a:spcPct val="70000"/>
              </a:lnSpc>
            </a:pPr>
            <a:r>
              <a:rPr lang="ru-RU" sz="2400" dirty="0">
                <a:latin typeface="Century Gothic" panose="020B0502020202020204" pitchFamily="34" charset="0"/>
              </a:rPr>
              <a:t>братьях и сестрах</a:t>
            </a:r>
            <a:endParaRPr lang="de-DE" sz="2400" dirty="0">
              <a:latin typeface="Century Gothic" panose="020B0502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77706" y="797495"/>
            <a:ext cx="6366293" cy="661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700" i="1" dirty="0">
                <a:latin typeface="Minion Pro" panose="02040503050306020203" pitchFamily="18" charset="0"/>
              </a:rPr>
              <a:t>«...Верен Бог, Который не попустит вам быть искушаемыми </a:t>
            </a:r>
            <a:endParaRPr lang="de-DE" sz="1700" i="1" dirty="0" smtClean="0">
              <a:latin typeface="Minion Pro" panose="02040503050306020203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ru-RU" sz="1700" i="1" dirty="0" smtClean="0">
                <a:latin typeface="Minion Pro" panose="02040503050306020203" pitchFamily="18" charset="0"/>
              </a:rPr>
              <a:t>сверх </a:t>
            </a:r>
            <a:r>
              <a:rPr lang="ru-RU" sz="1700" i="1" dirty="0">
                <a:latin typeface="Minion Pro" panose="02040503050306020203" pitchFamily="18" charset="0"/>
              </a:rPr>
              <a:t>сил, но при искушении даст и облегчение, так чтобы </a:t>
            </a:r>
            <a:endParaRPr lang="de-DE" sz="1700" i="1" dirty="0" smtClean="0">
              <a:latin typeface="Minion Pro" panose="02040503050306020203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ru-RU" sz="1700" i="1" dirty="0" smtClean="0">
                <a:latin typeface="Minion Pro" panose="02040503050306020203" pitchFamily="18" charset="0"/>
              </a:rPr>
              <a:t>вы </a:t>
            </a:r>
            <a:r>
              <a:rPr lang="ru-RU" sz="1700" i="1" dirty="0">
                <a:latin typeface="Minion Pro" panose="02040503050306020203" pitchFamily="18" charset="0"/>
              </a:rPr>
              <a:t>могли перенести» (1 Koр. 10,13б).</a:t>
            </a:r>
            <a:endParaRPr lang="de-DE" sz="1700" i="1" dirty="0">
              <a:latin typeface="Minion Pro" panose="02040503050306020203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174253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мы благодарим Господа</a:t>
            </a:r>
            <a:endParaRPr lang="de-D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220419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Он Сам переносил страдания и стал для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нас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примером верности даже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до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смерти на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Голгофском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кресте (Евр. 2,17; 12,2–3);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Он предупредил нас о трудностях и обещал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Свою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верную помощь в их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преодолении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(Пс. 145,5–9;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Мр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13,13; 2 Фес. 3,3; Откр. 2,10);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страдания ради Евангелия приближают нас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Нему и друг к другу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Евр. 10,32–34);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свободу вероисповедания, которая еще есть во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многих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странах.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40762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мы молимся Господу</a:t>
            </a:r>
            <a:endParaRPr lang="de-D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-1" y="4546677"/>
            <a:ext cx="92043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наши друзья, терпящие крайнюю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нужду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 зонах стихийных бедствий,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войн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эпидемий,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голода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и преследований, остались верными Богу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 Петр. 4,19);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жизнь христиан, перeносящих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страдания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была достойна подражания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2 Кор. 6,4–10);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Он помог нам преодолеть равнодушие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судьбам страждущих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христиан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и ревностно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оказывать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им практическую помощь (1 Ин. 3,16–18;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Евр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13,1–3);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личной верности и доверии Ему, чтобы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без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сомнений и ропота переносить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лишения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ради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Христа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(Лк. 9,23; 2 Тим. 2,3; 3,10–12).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39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"/>
            <a:ext cx="9144000" cy="685409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010618" y="276046"/>
            <a:ext cx="6133382" cy="59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300" dirty="0">
                <a:latin typeface="Century Gothic" panose="020B0502020202020204" pitchFamily="34" charset="0"/>
              </a:rPr>
              <a:t>Молитва о верности </a:t>
            </a:r>
          </a:p>
          <a:p>
            <a:pPr algn="ctr">
              <a:lnSpc>
                <a:spcPct val="70000"/>
              </a:lnSpc>
            </a:pPr>
            <a:r>
              <a:rPr lang="ru-RU" sz="2300" dirty="0">
                <a:latin typeface="Century Gothic" panose="020B0502020202020204" pitchFamily="34" charset="0"/>
              </a:rPr>
              <a:t>до славной встречи с Господом</a:t>
            </a:r>
            <a:endParaRPr lang="de-DE" sz="2300" dirty="0">
              <a:latin typeface="Century Gothic" panose="020B0502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010619" y="809498"/>
            <a:ext cx="6133380" cy="661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700" i="1" dirty="0">
                <a:latin typeface="Minion Pro" panose="02040503050306020203" pitchFamily="18" charset="0"/>
              </a:rPr>
              <a:t>«…Хорошо, добрый и верный раб! </a:t>
            </a:r>
          </a:p>
          <a:p>
            <a:pPr algn="ctr">
              <a:lnSpc>
                <a:spcPct val="70000"/>
              </a:lnSpc>
            </a:pPr>
            <a:r>
              <a:rPr lang="ru-RU" sz="1700" i="1" dirty="0">
                <a:latin typeface="Minion Pro" panose="02040503050306020203" pitchFamily="18" charset="0"/>
              </a:rPr>
              <a:t>в малом ты был верен, над многим тебя поставлю; </a:t>
            </a:r>
          </a:p>
          <a:p>
            <a:pPr algn="ctr">
              <a:lnSpc>
                <a:spcPct val="70000"/>
              </a:lnSpc>
            </a:pPr>
            <a:r>
              <a:rPr lang="ru-RU" sz="1700" i="1" dirty="0">
                <a:latin typeface="Minion Pro" panose="02040503050306020203" pitchFamily="18" charset="0"/>
              </a:rPr>
              <a:t>войди в радость господина твоего» (Мф. 25,21).</a:t>
            </a:r>
            <a:endParaRPr lang="de-DE" sz="1700" i="1" dirty="0">
              <a:latin typeface="Minion Pro" panose="02040503050306020203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174253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мы благодарим Господа</a:t>
            </a:r>
            <a:endParaRPr lang="de-D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220419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всем верным христианам Он приготовил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прекрасное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будущее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Лк. 12,35–38);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чудный план спасения и бесценное право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участвовать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 Его небесной славе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Ин. 17,24);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за то, что Он – верный Гарант нашего спасения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 Фес. 5,24).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38605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мы молимся Господу</a:t>
            </a:r>
            <a:endParaRPr lang="de-DE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-1" y="4331022"/>
            <a:ext cx="92043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ясном понимании того, что истинная верность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Богу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возможна лишь при тесном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единении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 Ним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Ин. 15,5–8);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Он помогал нам решительно отвергать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мирские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ценности и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общественное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положение, если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они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препятствуют нашей верности Господу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 Ин. 2,15–17);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временные трудности не заслоняли от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нас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вечные небесные ценности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Евр. 10, 35–39);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• о том, чтобы Он помог нам ожидать Его пришествия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чистоте и святости, </a:t>
            </a: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верно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служа Христу и ближним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 Петр. 1,10-11).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989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516</Words>
  <Application>Microsoft Office PowerPoint</Application>
  <PresentationFormat>Bildschirmpräsentation (4:3)</PresentationFormat>
  <Paragraphs>100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Minion Pro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Gerd</dc:creator>
  <cp:lastModifiedBy>Gerd</cp:lastModifiedBy>
  <cp:revision>19</cp:revision>
  <dcterms:created xsi:type="dcterms:W3CDTF">2017-10-13T09:08:43Z</dcterms:created>
  <dcterms:modified xsi:type="dcterms:W3CDTF">2017-10-24T09:54:53Z</dcterms:modified>
</cp:coreProperties>
</file>